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303" r:id="rId4"/>
    <p:sldId id="260" r:id="rId5"/>
    <p:sldId id="287" r:id="rId6"/>
    <p:sldId id="288" r:id="rId7"/>
    <p:sldId id="289" r:id="rId8"/>
    <p:sldId id="304" r:id="rId9"/>
    <p:sldId id="274" r:id="rId10"/>
    <p:sldId id="28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7/28/2021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317009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latin typeface="+mj-lt"/>
                <a:cs typeface="Aharoni" pitchFamily="2" charset="-79"/>
              </a:rPr>
              <a:t>3</a:t>
            </a:r>
            <a:endParaRPr lang="en-US" sz="4000" b="1" dirty="0" smtClean="0">
              <a:latin typeface="+mj-lt"/>
            </a:endParaRPr>
          </a:p>
          <a:p>
            <a:pPr algn="ctr"/>
            <a:r>
              <a:rPr lang="en-US" sz="4000" b="1" dirty="0" smtClean="0">
                <a:solidFill>
                  <a:schemeClr val="bg1"/>
                </a:solidFill>
              </a:rPr>
              <a:t>Scientific Purchasing</a:t>
            </a:r>
            <a:endParaRPr lang="en-US" sz="4000" dirty="0" smtClean="0">
              <a:solidFill>
                <a:schemeClr val="bg1"/>
              </a:solidFill>
            </a:endParaRPr>
          </a:p>
          <a:p>
            <a:pPr algn="ctr"/>
            <a:r>
              <a:rPr lang="en-US" sz="4000" dirty="0" smtClean="0">
                <a:solidFill>
                  <a:schemeClr val="bg1"/>
                </a:solidFill>
                <a:latin typeface="Aharoni" pitchFamily="2" charset="-79"/>
                <a:cs typeface="Aharoni" pitchFamily="2" charset="-79"/>
              </a:rPr>
              <a:t>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1"/>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Q.1  Types of buyers ?</a:t>
            </a:r>
            <a:endParaRPr lang="en-US" sz="2400" dirty="0" smtClean="0"/>
          </a:p>
        </p:txBody>
      </p:sp>
      <p:sp>
        <p:nvSpPr>
          <p:cNvPr id="4" name="TextBox 3"/>
          <p:cNvSpPr txBox="1"/>
          <p:nvPr/>
        </p:nvSpPr>
        <p:spPr>
          <a:xfrm>
            <a:off x="228600" y="1447800"/>
            <a:ext cx="8458200" cy="3416320"/>
          </a:xfrm>
          <a:prstGeom prst="rect">
            <a:avLst/>
          </a:prstGeom>
          <a:noFill/>
        </p:spPr>
        <p:txBody>
          <a:bodyPr wrap="square" rtlCol="0">
            <a:spAutoFit/>
          </a:bodyPr>
          <a:lstStyle/>
          <a:p>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In business terms, there are different types of consumer of goods and services that are offered for sale by companies and the manufacturers. A product manufacturing Company has to determine, know or understood the type of Consumer, the market for the products which they intend to introduce in the market. It also enables the Company to avail the right and desired product to the Consumers which increase sales and profit for the Company.</a:t>
            </a: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6" name="TextBox 5"/>
          <p:cNvSpPr txBox="1"/>
          <p:nvPr/>
        </p:nvSpPr>
        <p:spPr>
          <a:xfrm>
            <a:off x="228600" y="4800600"/>
            <a:ext cx="8153400" cy="1697901"/>
          </a:xfrm>
          <a:prstGeom prst="rect">
            <a:avLst/>
          </a:prstGeom>
          <a:solidFill>
            <a:srgbClr val="FFFF00"/>
          </a:solidFill>
        </p:spPr>
        <p:txBody>
          <a:bodyPr wrap="square" rtlCol="0">
            <a:spAutoFit/>
          </a:bodyPr>
          <a:lstStyle/>
          <a:p>
            <a:pPr>
              <a:spcAft>
                <a:spcPts val="500"/>
              </a:spcAft>
            </a:pPr>
            <a:r>
              <a:rPr lang="en-US" sz="2400" dirty="0" smtClean="0">
                <a:latin typeface="Arial"/>
              </a:rPr>
              <a:t>Definition</a:t>
            </a:r>
            <a:endParaRPr lang="en-US" dirty="0" smtClean="0"/>
          </a:p>
          <a:p>
            <a:pPr>
              <a:spcAft>
                <a:spcPts val="500"/>
              </a:spcAft>
            </a:pPr>
            <a:r>
              <a:rPr lang="en-US" dirty="0" smtClean="0">
                <a:latin typeface="Arial"/>
              </a:rPr>
              <a:t>Consumer can be defined as the "one who purchases goods and services use"</a:t>
            </a:r>
            <a:endParaRPr lang="en-US" dirty="0" smtClean="0"/>
          </a:p>
          <a:p>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Q.1  Types of buyers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graphicFrame>
        <p:nvGraphicFramePr>
          <p:cNvPr id="6" name="Table 5"/>
          <p:cNvGraphicFramePr>
            <a:graphicFrameLocks noGrp="1"/>
          </p:cNvGraphicFramePr>
          <p:nvPr/>
        </p:nvGraphicFramePr>
        <p:xfrm>
          <a:off x="457201" y="1708912"/>
          <a:ext cx="8229600" cy="4875008"/>
        </p:xfrm>
        <a:graphic>
          <a:graphicData uri="http://schemas.openxmlformats.org/drawingml/2006/table">
            <a:tbl>
              <a:tblPr firstRow="1" bandRow="1">
                <a:tableStyleId>{F5AB1C69-6EDB-4FF4-983F-18BD219EF322}</a:tableStyleId>
              </a:tblPr>
              <a:tblGrid>
                <a:gridCol w="720090"/>
                <a:gridCol w="2785109"/>
                <a:gridCol w="4724401"/>
              </a:tblGrid>
              <a:tr h="628269">
                <a:tc>
                  <a:txBody>
                    <a:bodyPr/>
                    <a:lstStyle/>
                    <a:p>
                      <a:pPr marL="0" marR="0">
                        <a:lnSpc>
                          <a:spcPct val="115000"/>
                        </a:lnSpc>
                        <a:spcBef>
                          <a:spcPts val="0"/>
                        </a:spcBef>
                        <a:spcAft>
                          <a:spcPts val="0"/>
                        </a:spcAft>
                      </a:pPr>
                      <a:r>
                        <a:rPr lang="en-US" sz="2000" dirty="0">
                          <a:latin typeface="Aharoni" pitchFamily="2" charset="-79"/>
                          <a:cs typeface="Aharoni" pitchFamily="2" charset="-79"/>
                        </a:rPr>
                        <a:t>Sr.</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Particular </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Examples</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8269">
                <a:tc>
                  <a:txBody>
                    <a:bodyPr/>
                    <a:lstStyle/>
                    <a:p>
                      <a:pPr marL="0" marR="0">
                        <a:lnSpc>
                          <a:spcPct val="115000"/>
                        </a:lnSpc>
                        <a:spcBef>
                          <a:spcPts val="0"/>
                        </a:spcBef>
                        <a:spcAft>
                          <a:spcPts val="0"/>
                        </a:spcAft>
                      </a:pPr>
                      <a:r>
                        <a:rPr lang="en-US" sz="2000">
                          <a:latin typeface="Aharoni" pitchFamily="2" charset="-79"/>
                          <a:cs typeface="Aharoni" pitchFamily="2" charset="-79"/>
                        </a:rPr>
                        <a:t>1</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Ultimate buyers :-</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Aharoni" pitchFamily="2" charset="-79"/>
                          <a:cs typeface="Aharoni" pitchFamily="2" charset="-79"/>
                        </a:rPr>
                        <a:t>Consumer purchase goods ( Common People)</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68917">
                <a:tc>
                  <a:txBody>
                    <a:bodyPr/>
                    <a:lstStyle/>
                    <a:p>
                      <a:pPr marL="0" marR="0">
                        <a:lnSpc>
                          <a:spcPct val="115000"/>
                        </a:lnSpc>
                        <a:spcBef>
                          <a:spcPts val="0"/>
                        </a:spcBef>
                        <a:spcAft>
                          <a:spcPts val="0"/>
                        </a:spcAft>
                      </a:pPr>
                      <a:r>
                        <a:rPr lang="en-US" sz="2000">
                          <a:latin typeface="Aharoni" pitchFamily="2" charset="-79"/>
                          <a:cs typeface="Aharoni" pitchFamily="2" charset="-79"/>
                        </a:rPr>
                        <a:t>2</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Middleman/Agent:-</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It includes trade intermediaries who buy for selling</a:t>
                      </a:r>
                    </a:p>
                    <a:p>
                      <a:pPr marL="0" marR="0">
                        <a:lnSpc>
                          <a:spcPct val="115000"/>
                        </a:lnSpc>
                        <a:spcBef>
                          <a:spcPts val="0"/>
                        </a:spcBef>
                        <a:spcAft>
                          <a:spcPts val="0"/>
                        </a:spcAft>
                      </a:pPr>
                      <a:r>
                        <a:rPr lang="en-US" sz="2000" dirty="0">
                          <a:latin typeface="Aharoni" pitchFamily="2" charset="-79"/>
                          <a:cs typeface="Aharoni" pitchFamily="2" charset="-79"/>
                        </a:rPr>
                        <a:t>Like Wholesaler, Retailer, etc.</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2611">
                <a:tc>
                  <a:txBody>
                    <a:bodyPr/>
                    <a:lstStyle/>
                    <a:p>
                      <a:pPr marL="0" marR="0">
                        <a:lnSpc>
                          <a:spcPct val="115000"/>
                        </a:lnSpc>
                        <a:spcBef>
                          <a:spcPts val="0"/>
                        </a:spcBef>
                        <a:spcAft>
                          <a:spcPts val="0"/>
                        </a:spcAft>
                      </a:pPr>
                      <a:r>
                        <a:rPr lang="en-US" sz="2000">
                          <a:latin typeface="Aharoni" pitchFamily="2" charset="-79"/>
                          <a:cs typeface="Aharoni" pitchFamily="2" charset="-79"/>
                        </a:rPr>
                        <a:t>3</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Industrial buyers/Manufacture:-</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Purchase Raw materials, Spare parts, tools, equipments, machinery for production purpose</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5222">
                <a:tc>
                  <a:txBody>
                    <a:bodyPr/>
                    <a:lstStyle/>
                    <a:p>
                      <a:pPr marL="0" marR="0">
                        <a:lnSpc>
                          <a:spcPct val="115000"/>
                        </a:lnSpc>
                        <a:spcBef>
                          <a:spcPts val="0"/>
                        </a:spcBef>
                        <a:spcAft>
                          <a:spcPts val="0"/>
                        </a:spcAft>
                      </a:pPr>
                      <a:r>
                        <a:rPr lang="en-US" sz="2000">
                          <a:latin typeface="Aharoni" pitchFamily="2" charset="-79"/>
                          <a:cs typeface="Aharoni" pitchFamily="2" charset="-79"/>
                        </a:rPr>
                        <a:t>4</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Aharoni" pitchFamily="2" charset="-79"/>
                          <a:cs typeface="Aharoni" pitchFamily="2" charset="-79"/>
                        </a:rPr>
                        <a:t>Government buyers:-</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Govt. agencies and Public Utility Services like Railway. Electrical Board or government company like BHEL,GAIL,SAIL to buy the products.</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609600" y="381000"/>
            <a:ext cx="8229600" cy="6124754"/>
          </a:xfrm>
          <a:prstGeom prst="rect">
            <a:avLst/>
          </a:prstGeom>
          <a:noFill/>
        </p:spPr>
        <p:txBody>
          <a:bodyPr wrap="square" rtlCol="0">
            <a:spAutoFit/>
          </a:bodyPr>
          <a:lstStyle/>
          <a:p>
            <a:pPr marL="514350" lvl="2" indent="-514350"/>
            <a:r>
              <a:rPr lang="en-US" sz="2800" b="1" dirty="0" smtClean="0">
                <a:solidFill>
                  <a:srgbClr val="FFFF00"/>
                </a:solidFill>
                <a:latin typeface="+mj-lt"/>
                <a:cs typeface="Aharoni" pitchFamily="2" charset="-79"/>
              </a:rPr>
              <a:t>1.</a:t>
            </a:r>
            <a:r>
              <a:rPr lang="en-US" sz="2800" dirty="0" smtClean="0">
                <a:solidFill>
                  <a:srgbClr val="FFFF00"/>
                </a:solidFill>
                <a:latin typeface="Aharoni" pitchFamily="2" charset="-79"/>
                <a:cs typeface="Aharoni" pitchFamily="2" charset="-79"/>
              </a:rPr>
              <a:t>Ultimate buyers :-</a:t>
            </a:r>
          </a:p>
          <a:p>
            <a:pPr marL="514350" lvl="2" indent="-514350"/>
            <a:endParaRPr lang="en-US" sz="2800" dirty="0" smtClean="0">
              <a:latin typeface="Aharoni" pitchFamily="2" charset="-79"/>
              <a:cs typeface="Aharoni" pitchFamily="2" charset="-79"/>
            </a:endParaRPr>
          </a:p>
          <a:p>
            <a:pPr marL="514350" lvl="2" indent="-514350">
              <a:buAutoNum type="arabicPeriod"/>
            </a:pPr>
            <a:endParaRPr lang="en-US" sz="2800" dirty="0" smtClean="0">
              <a:latin typeface="Aharoni" pitchFamily="2" charset="-79"/>
              <a:cs typeface="Aharoni" pitchFamily="2" charset="-79"/>
            </a:endParaRP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Consumer purchase goods ( Common People)</a:t>
            </a:r>
          </a:p>
          <a:p>
            <a:pPr marL="514350" lvl="2" indent="-514350">
              <a:buFont typeface="Wingdings" pitchFamily="2" charset="2"/>
              <a:buChar char="Ø"/>
            </a:pPr>
            <a:endParaRPr lang="en-US" sz="2800" dirty="0" smtClean="0">
              <a:solidFill>
                <a:schemeClr val="bg1"/>
              </a:solidFill>
              <a:latin typeface="Aharoni" pitchFamily="2" charset="-79"/>
              <a:cs typeface="Aharoni" pitchFamily="2" charset="-79"/>
            </a:endParaRP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Ultimate buyer means the consumers who buy goods for their own consumption. 'Ultimate buyer' is also known as consumer or common consumer. The ultimate buyer goes by his budget. He usually resorts to buying for consumption. He limits his purchasing</a:t>
            </a:r>
          </a:p>
          <a:p>
            <a:pPr marL="514350" lvl="2" indent="-514350"/>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609600"/>
            <a:ext cx="6858000" cy="6001643"/>
          </a:xfrm>
          <a:prstGeom prst="rect">
            <a:avLst/>
          </a:prstGeom>
          <a:noFill/>
        </p:spPr>
        <p:txBody>
          <a:bodyPr wrap="square" rtlCol="0">
            <a:spAutoFit/>
          </a:bodyPr>
          <a:lstStyle/>
          <a:p>
            <a:pPr marL="0" lvl="2"/>
            <a:r>
              <a:rPr lang="en-US" sz="2800" b="1" dirty="0" smtClean="0">
                <a:solidFill>
                  <a:srgbClr val="FFFF00"/>
                </a:solidFill>
                <a:latin typeface="+mj-lt"/>
                <a:cs typeface="Aharoni" pitchFamily="2" charset="-79"/>
              </a:rPr>
              <a:t>2</a:t>
            </a:r>
            <a:r>
              <a:rPr lang="en-US" sz="2800" dirty="0" smtClean="0">
                <a:solidFill>
                  <a:srgbClr val="FFFF00"/>
                </a:solidFill>
                <a:latin typeface="Aharoni" pitchFamily="2" charset="-79"/>
                <a:cs typeface="Aharoni" pitchFamily="2" charset="-79"/>
              </a:rPr>
              <a:t>. Middleman/Agent::</a:t>
            </a:r>
            <a:r>
              <a:rPr lang="en-US" sz="2800" dirty="0" smtClean="0">
                <a:latin typeface="Aharoni" pitchFamily="2" charset="-79"/>
                <a:cs typeface="Aharoni" pitchFamily="2" charset="-79"/>
              </a:rPr>
              <a:t>-</a:t>
            </a:r>
          </a:p>
          <a:p>
            <a:pPr marL="0" lvl="2">
              <a:buFont typeface="Wingdings" pitchFamily="2" charset="2"/>
              <a:buChar char="Ø"/>
            </a:pPr>
            <a:r>
              <a:rPr lang="en-US" sz="2800" dirty="0" smtClean="0">
                <a:solidFill>
                  <a:schemeClr val="bg1"/>
                </a:solidFill>
                <a:latin typeface="Aharoni" pitchFamily="2" charset="-79"/>
                <a:cs typeface="Aharoni" pitchFamily="2" charset="-79"/>
              </a:rPr>
              <a:t>It includes trade intermediaries who buy for selling</a:t>
            </a:r>
          </a:p>
          <a:p>
            <a:pPr marL="0" lvl="2">
              <a:buFont typeface="Wingdings" pitchFamily="2" charset="2"/>
              <a:buChar char="Ø"/>
            </a:pPr>
            <a:r>
              <a:rPr lang="en-US" sz="2800" dirty="0" smtClean="0">
                <a:solidFill>
                  <a:schemeClr val="bg1"/>
                </a:solidFill>
                <a:latin typeface="Aharoni" pitchFamily="2" charset="-79"/>
                <a:cs typeface="Aharoni" pitchFamily="2" charset="-79"/>
              </a:rPr>
              <a:t>Like Wholesaler, Retailer, etc.</a:t>
            </a:r>
          </a:p>
          <a:p>
            <a:pPr>
              <a:buFont typeface="Wingdings" pitchFamily="2" charset="2"/>
              <a:buChar char="Ø"/>
            </a:pPr>
            <a:r>
              <a:rPr lang="en-US" sz="2800" dirty="0" smtClean="0">
                <a:solidFill>
                  <a:schemeClr val="bg1"/>
                </a:solidFill>
                <a:latin typeface="Aharoni" pitchFamily="2" charset="-79"/>
                <a:cs typeface="Aharoni" pitchFamily="2" charset="-79"/>
              </a:rPr>
              <a:t> </a:t>
            </a:r>
            <a:r>
              <a:rPr lang="en-US" sz="2400" dirty="0" smtClean="0">
                <a:solidFill>
                  <a:schemeClr val="bg1"/>
                </a:solidFill>
                <a:latin typeface="Aharoni" pitchFamily="2" charset="-79"/>
                <a:cs typeface="Aharoni" pitchFamily="2" charset="-79"/>
              </a:rPr>
              <a:t>Middleman is not the buyer and not the consumer. He is the facilitator of trade transaction. He purchases goods for the needs of other for the gain in the form of commission. The difference between the price they pay for their purchasing plus other allied expenses relating to purchasing and managing the business affairs and the price they charge from the ultimate consumer is their gain.</a:t>
            </a:r>
          </a:p>
          <a:p>
            <a:pPr>
              <a:buFont typeface="Wingdings" pitchFamily="2" charset="2"/>
              <a:buChar char="Ø"/>
            </a:pPr>
            <a:r>
              <a:rPr lang="en-US" sz="2800" dirty="0" smtClean="0">
                <a:solidFill>
                  <a:schemeClr val="bg1"/>
                </a:solidFill>
                <a:latin typeface="Aharoni" pitchFamily="2" charset="-79"/>
                <a:cs typeface="Aharoni" pitchFamily="2" charset="-79"/>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143000" y="533400"/>
            <a:ext cx="7086600" cy="5940088"/>
          </a:xfrm>
          <a:prstGeom prst="rect">
            <a:avLst/>
          </a:prstGeom>
          <a:noFill/>
        </p:spPr>
        <p:txBody>
          <a:bodyPr wrap="square" rtlCol="0">
            <a:spAutoFit/>
          </a:bodyPr>
          <a:lstStyle/>
          <a:p>
            <a:pPr marL="0" lvl="2"/>
            <a:r>
              <a:rPr lang="en-US" sz="2800" b="1" dirty="0" smtClean="0">
                <a:solidFill>
                  <a:srgbClr val="FFFF00"/>
                </a:solidFill>
                <a:latin typeface="+mj-lt"/>
                <a:cs typeface="Aharoni" pitchFamily="2" charset="-79"/>
              </a:rPr>
              <a:t>3</a:t>
            </a:r>
            <a:r>
              <a:rPr lang="en-US" sz="2800" dirty="0" smtClean="0">
                <a:solidFill>
                  <a:srgbClr val="FFFF00"/>
                </a:solidFill>
                <a:latin typeface="Aharoni" pitchFamily="2" charset="-79"/>
                <a:cs typeface="Aharoni" pitchFamily="2" charset="-79"/>
              </a:rPr>
              <a:t> Industrial buyers/Manufacture:-</a:t>
            </a:r>
          </a:p>
          <a:p>
            <a:pPr marL="0" lvl="2">
              <a:buFont typeface="Wingdings" pitchFamily="2" charset="2"/>
              <a:buChar char="Ø"/>
            </a:pPr>
            <a:r>
              <a:rPr lang="en-US" sz="2800" dirty="0" smtClean="0">
                <a:latin typeface="Aharoni" pitchFamily="2" charset="-79"/>
                <a:cs typeface="Aharoni" pitchFamily="2" charset="-79"/>
              </a:rPr>
              <a:t> </a:t>
            </a:r>
            <a:r>
              <a:rPr lang="en-US" sz="2800" dirty="0" smtClean="0">
                <a:solidFill>
                  <a:schemeClr val="bg1"/>
                </a:solidFill>
                <a:latin typeface="Aharoni" pitchFamily="2" charset="-79"/>
                <a:cs typeface="Aharoni" pitchFamily="2" charset="-79"/>
              </a:rPr>
              <a:t>Purchase Raw materials, Spare parts, tools, equipments, machinery for production purpose</a:t>
            </a:r>
          </a:p>
          <a:p>
            <a:pPr marL="0" lvl="2"/>
            <a:endParaRPr lang="en-US" sz="2800" dirty="0" smtClean="0">
              <a:solidFill>
                <a:schemeClr val="bg1"/>
              </a:solidFill>
              <a:latin typeface="Aharoni" pitchFamily="2" charset="-79"/>
              <a:cs typeface="Aharoni" pitchFamily="2" charset="-79"/>
            </a:endParaRPr>
          </a:p>
          <a:p>
            <a:pPr marL="0" lvl="2">
              <a:buFont typeface="Wingdings" pitchFamily="2" charset="2"/>
              <a:buChar char="Ø"/>
            </a:pPr>
            <a:r>
              <a:rPr lang="en-US" sz="2400" dirty="0" smtClean="0">
                <a:solidFill>
                  <a:schemeClr val="bg1"/>
                </a:solidFill>
                <a:latin typeface="Aharoni" pitchFamily="2" charset="-79"/>
                <a:cs typeface="Aharoni" pitchFamily="2" charset="-79"/>
              </a:rPr>
              <a:t>Industrial Buyers make purchases of raw materials, stores, parts and equipment for manufacturing purpose. In the words of Walter, "Industrial purchasing is the procurement by purchase of the proper materials, machinery, equipment and supplies of stores used in the manufacture of a product adopted to marketing in the proper quantity and quality at the proper time and at the lowest price consistent with the quality desired".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6986528"/>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4</a:t>
            </a:r>
            <a:r>
              <a:rPr lang="en-US" sz="2800" dirty="0" smtClean="0">
                <a:solidFill>
                  <a:srgbClr val="FFFF00"/>
                </a:solidFill>
                <a:latin typeface="Aharoni" pitchFamily="2" charset="-79"/>
                <a:cs typeface="Aharoni" pitchFamily="2" charset="-79"/>
              </a:rPr>
              <a:t>. Government buyers:-</a:t>
            </a:r>
          </a:p>
          <a:p>
            <a:pPr marL="0" lvl="2">
              <a:buFont typeface="Wingdings" pitchFamily="2" charset="2"/>
              <a:buChar char="Ø"/>
            </a:pPr>
            <a:r>
              <a:rPr lang="en-US" sz="2800" dirty="0" smtClean="0">
                <a:solidFill>
                  <a:schemeClr val="bg1"/>
                </a:solidFill>
                <a:latin typeface="Aharoni" pitchFamily="2" charset="-79"/>
                <a:cs typeface="Aharoni" pitchFamily="2" charset="-79"/>
              </a:rPr>
              <a:t>Material research is helping to estimate how the materials required fro the production so that it would helps in smooth functioning of production activities. </a:t>
            </a:r>
          </a:p>
          <a:p>
            <a:pPr marL="0" lvl="2">
              <a:buFont typeface="Wingdings" pitchFamily="2" charset="2"/>
              <a:buChar char="Ø"/>
            </a:pPr>
            <a:endParaRPr lang="en-US" sz="2800" dirty="0" smtClean="0">
              <a:solidFill>
                <a:schemeClr val="bg1"/>
              </a:solidFill>
              <a:latin typeface="Aharoni" pitchFamily="2" charset="-79"/>
              <a:cs typeface="Aharoni" pitchFamily="2" charset="-79"/>
            </a:endParaRPr>
          </a:p>
          <a:p>
            <a:pPr>
              <a:buFont typeface="Wingdings" pitchFamily="2" charset="2"/>
              <a:buChar char="Ø"/>
            </a:pPr>
            <a:r>
              <a:rPr lang="en-US" sz="2800" dirty="0" smtClean="0">
                <a:solidFill>
                  <a:schemeClr val="bg1"/>
                </a:solidFill>
                <a:latin typeface="Aharoni" pitchFamily="2" charset="-79"/>
                <a:cs typeface="Aharoni" pitchFamily="2" charset="-79"/>
              </a:rPr>
              <a:t> Government Agencies and Public Utility Service providers are the largest buyers such as railways, electricity board, manufacturing organizations like BHEL, GAIL, SAIL etc. They are concerned for better services than the cost reduction. They are interested in getting money's worth for which they tried to maintain purchasing efficiency under certain rules, regulation and norms</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latin typeface="Aharoni" pitchFamily="2" charset="-79"/>
                <a:cs typeface="Aharoni" pitchFamily="2" charset="-79"/>
              </a:rPr>
              <a:t>Q.1 :-Types of Buyers ?</a:t>
            </a:r>
            <a:endParaRPr lang="en-US" sz="2400" dirty="0" smtClean="0">
              <a:latin typeface="Aharoni" pitchFamily="2" charset="-79"/>
              <a:cs typeface="Aharoni" pitchFamily="2" charset="-79"/>
            </a:endParaRPr>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graphicFrame>
        <p:nvGraphicFramePr>
          <p:cNvPr id="6" name="Table 5"/>
          <p:cNvGraphicFramePr>
            <a:graphicFrameLocks noGrp="1"/>
          </p:cNvGraphicFramePr>
          <p:nvPr/>
        </p:nvGraphicFramePr>
        <p:xfrm>
          <a:off x="457201" y="1708912"/>
          <a:ext cx="8229600" cy="4875008"/>
        </p:xfrm>
        <a:graphic>
          <a:graphicData uri="http://schemas.openxmlformats.org/drawingml/2006/table">
            <a:tbl>
              <a:tblPr firstRow="1" bandRow="1">
                <a:tableStyleId>{F5AB1C69-6EDB-4FF4-983F-18BD219EF322}</a:tableStyleId>
              </a:tblPr>
              <a:tblGrid>
                <a:gridCol w="720090"/>
                <a:gridCol w="3086100"/>
                <a:gridCol w="4423410"/>
              </a:tblGrid>
              <a:tr h="628269">
                <a:tc>
                  <a:txBody>
                    <a:bodyPr/>
                    <a:lstStyle/>
                    <a:p>
                      <a:pPr marL="0" marR="0">
                        <a:lnSpc>
                          <a:spcPct val="115000"/>
                        </a:lnSpc>
                        <a:spcBef>
                          <a:spcPts val="0"/>
                        </a:spcBef>
                        <a:spcAft>
                          <a:spcPts val="0"/>
                        </a:spcAft>
                      </a:pPr>
                      <a:r>
                        <a:rPr lang="en-US" sz="2000" dirty="0">
                          <a:latin typeface="Aharoni" pitchFamily="2" charset="-79"/>
                          <a:cs typeface="Aharoni" pitchFamily="2" charset="-79"/>
                        </a:rPr>
                        <a:t>Sr.</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Particular </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Examples</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8269">
                <a:tc>
                  <a:txBody>
                    <a:bodyPr/>
                    <a:lstStyle/>
                    <a:p>
                      <a:pPr marL="0" marR="0">
                        <a:lnSpc>
                          <a:spcPct val="115000"/>
                        </a:lnSpc>
                        <a:spcBef>
                          <a:spcPts val="0"/>
                        </a:spcBef>
                        <a:spcAft>
                          <a:spcPts val="0"/>
                        </a:spcAft>
                      </a:pPr>
                      <a:r>
                        <a:rPr lang="en-US" sz="2000">
                          <a:latin typeface="Aharoni" pitchFamily="2" charset="-79"/>
                          <a:cs typeface="Aharoni" pitchFamily="2" charset="-79"/>
                        </a:rPr>
                        <a:t>1</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Ultimate buyers :-</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Aharoni" pitchFamily="2" charset="-79"/>
                          <a:cs typeface="Aharoni" pitchFamily="2" charset="-79"/>
                        </a:rPr>
                        <a:t>Consumer purchase goods ( Common People)</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68917">
                <a:tc>
                  <a:txBody>
                    <a:bodyPr/>
                    <a:lstStyle/>
                    <a:p>
                      <a:pPr marL="0" marR="0">
                        <a:lnSpc>
                          <a:spcPct val="115000"/>
                        </a:lnSpc>
                        <a:spcBef>
                          <a:spcPts val="0"/>
                        </a:spcBef>
                        <a:spcAft>
                          <a:spcPts val="0"/>
                        </a:spcAft>
                      </a:pPr>
                      <a:r>
                        <a:rPr lang="en-US" sz="2000">
                          <a:latin typeface="Aharoni" pitchFamily="2" charset="-79"/>
                          <a:cs typeface="Aharoni" pitchFamily="2" charset="-79"/>
                        </a:rPr>
                        <a:t>2</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Middleman/Agent:-</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It includes trade intermediaries who buy for selling</a:t>
                      </a:r>
                    </a:p>
                    <a:p>
                      <a:pPr marL="0" marR="0">
                        <a:lnSpc>
                          <a:spcPct val="115000"/>
                        </a:lnSpc>
                        <a:spcBef>
                          <a:spcPts val="0"/>
                        </a:spcBef>
                        <a:spcAft>
                          <a:spcPts val="0"/>
                        </a:spcAft>
                      </a:pPr>
                      <a:r>
                        <a:rPr lang="en-US" sz="2000" dirty="0">
                          <a:latin typeface="Aharoni" pitchFamily="2" charset="-79"/>
                          <a:cs typeface="Aharoni" pitchFamily="2" charset="-79"/>
                        </a:rPr>
                        <a:t>Like Wholesaler, Retailer, etc.</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2611">
                <a:tc>
                  <a:txBody>
                    <a:bodyPr/>
                    <a:lstStyle/>
                    <a:p>
                      <a:pPr marL="0" marR="0">
                        <a:lnSpc>
                          <a:spcPct val="115000"/>
                        </a:lnSpc>
                        <a:spcBef>
                          <a:spcPts val="0"/>
                        </a:spcBef>
                        <a:spcAft>
                          <a:spcPts val="0"/>
                        </a:spcAft>
                      </a:pPr>
                      <a:r>
                        <a:rPr lang="en-US" sz="2000">
                          <a:latin typeface="Aharoni" pitchFamily="2" charset="-79"/>
                          <a:cs typeface="Aharoni" pitchFamily="2" charset="-79"/>
                        </a:rPr>
                        <a:t>3</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Industrial buyers/Manufacture:-</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Purchase Raw materials, Spare parts, tools, equipments, machinery for production purpose</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5222">
                <a:tc>
                  <a:txBody>
                    <a:bodyPr/>
                    <a:lstStyle/>
                    <a:p>
                      <a:pPr marL="0" marR="0">
                        <a:lnSpc>
                          <a:spcPct val="115000"/>
                        </a:lnSpc>
                        <a:spcBef>
                          <a:spcPts val="0"/>
                        </a:spcBef>
                        <a:spcAft>
                          <a:spcPts val="0"/>
                        </a:spcAft>
                      </a:pPr>
                      <a:r>
                        <a:rPr lang="en-US" sz="2000">
                          <a:latin typeface="Aharoni" pitchFamily="2" charset="-79"/>
                          <a:cs typeface="Aharoni" pitchFamily="2" charset="-79"/>
                        </a:rPr>
                        <a:t>4</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Aharoni" pitchFamily="2" charset="-79"/>
                          <a:cs typeface="Aharoni" pitchFamily="2" charset="-79"/>
                        </a:rPr>
                        <a:t>Government buyers:-</a:t>
                      </a:r>
                      <a:endParaRPr lang="en-US" sz="200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Aharoni" pitchFamily="2" charset="-79"/>
                          <a:cs typeface="Aharoni" pitchFamily="2" charset="-79"/>
                        </a:rPr>
                        <a:t>Govt. agencies and Public Utility Services like Railway. Electrical Board or government company like BHEL,GAIL,SAIL to buy the products.</a:t>
                      </a:r>
                      <a:endParaRPr lang="en-US" sz="2000" dirty="0">
                        <a:latin typeface="Aharoni" pitchFamily="2" charset="-79"/>
                        <a:ea typeface="Calibri"/>
                        <a:cs typeface="Aharoni" pitchFamily="2" charset="-79"/>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904</TotalTime>
  <Words>637</Words>
  <Application>Microsoft Office PowerPoint</Application>
  <PresentationFormat>On-screen Show (4:3)</PresentationFormat>
  <Paragraphs>87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86</cp:revision>
  <dcterms:created xsi:type="dcterms:W3CDTF">2020-06-02T07:05:21Z</dcterms:created>
  <dcterms:modified xsi:type="dcterms:W3CDTF">2021-07-28T16:56:38Z</dcterms:modified>
</cp:coreProperties>
</file>